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6" r:id="rId2"/>
    <p:sldId id="471" r:id="rId3"/>
    <p:sldId id="440" r:id="rId4"/>
    <p:sldId id="442" r:id="rId5"/>
    <p:sldId id="443" r:id="rId6"/>
    <p:sldId id="445" r:id="rId7"/>
    <p:sldId id="470" r:id="rId8"/>
    <p:sldId id="461" r:id="rId9"/>
    <p:sldId id="462" r:id="rId10"/>
    <p:sldId id="463" r:id="rId11"/>
    <p:sldId id="464" r:id="rId12"/>
    <p:sldId id="465" r:id="rId13"/>
    <p:sldId id="447" r:id="rId14"/>
    <p:sldId id="444" r:id="rId15"/>
    <p:sldId id="439" r:id="rId16"/>
    <p:sldId id="460" r:id="rId17"/>
    <p:sldId id="44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ixeira, Andrew R" initials="TAR" lastIdx="21" clrIdx="0">
    <p:extLst>
      <p:ext uri="{19B8F6BF-5375-455C-9EA6-DF929625EA0E}">
        <p15:presenceInfo xmlns:p15="http://schemas.microsoft.com/office/powerpoint/2012/main" userId="S-1-5-21-1029987154-1330733110-326569147-119494" providerId="AD"/>
      </p:ext>
    </p:extLst>
  </p:cmAuthor>
  <p:cmAuthor id="2" name="Jim Vicens" initials="JV" lastIdx="6" clrIdx="1">
    <p:extLst>
      <p:ext uri="{19B8F6BF-5375-455C-9EA6-DF929625EA0E}">
        <p15:presenceInfo xmlns:p15="http://schemas.microsoft.com/office/powerpoint/2012/main" userId="ef760f2e8884a511" providerId="Windows Live"/>
      </p:ext>
    </p:extLst>
  </p:cmAuthor>
  <p:cmAuthor id="3" name="Ashley Smith-Schoettker" initials="AS" lastIdx="10" clrIdx="3">
    <p:extLst>
      <p:ext uri="{19B8F6BF-5375-455C-9EA6-DF929625EA0E}">
        <p15:presenceInfo xmlns:p15="http://schemas.microsoft.com/office/powerpoint/2012/main" userId="S-1-5-21-1810566685-839338863-751859383-62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99FF"/>
    <a:srgbClr val="66CCFF"/>
    <a:srgbClr val="EFEFFF"/>
    <a:srgbClr val="FFFF99"/>
    <a:srgbClr val="008000"/>
    <a:srgbClr val="0000FF"/>
    <a:srgbClr val="E6B01C"/>
    <a:srgbClr val="00ADEE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8" autoAdjust="0"/>
    <p:restoredTop sz="93488" autoAdjust="0"/>
  </p:normalViewPr>
  <p:slideViewPr>
    <p:cSldViewPr snapToGrid="0">
      <p:cViewPr varScale="1">
        <p:scale>
          <a:sx n="108" d="100"/>
          <a:sy n="108" d="100"/>
        </p:scale>
        <p:origin x="540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731AE-D314-46EA-B171-0E6732461F67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7A1A8-ACC1-4897-B3DA-969BCAAD2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4C3B5-12AA-4BD1-87FC-FB6112CA6A8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9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dirty="0" smtClean="0"/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altLang="en-US" smtClean="0">
                <a:latin typeface="Times New Roman" pitchFamily="18" charset="0"/>
              </a:rPr>
              <a:t>RD&amp;D Project Presentation Template</a:t>
            </a:r>
          </a:p>
        </p:txBody>
      </p:sp>
      <p:sp>
        <p:nvSpPr>
          <p:cNvPr id="24581" name="Header Placeholder 4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altLang="en-US" smtClean="0">
                <a:latin typeface="Times New Roman" pitchFamily="18" charset="0"/>
              </a:rPr>
              <a:t>2011 DOE Biomass Program Review</a:t>
            </a:r>
          </a:p>
        </p:txBody>
      </p:sp>
      <p:sp>
        <p:nvSpPr>
          <p:cNvPr id="18438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129EE8-1213-498C-B86E-01E948B8FA2E}" type="slidenum">
              <a:rPr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593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463039"/>
            <a:ext cx="10497312" cy="2046923"/>
          </a:xfrm>
        </p:spPr>
        <p:txBody>
          <a:bodyPr anchor="ctr"/>
          <a:lstStyle>
            <a:lvl1pPr algn="ctr">
              <a:defRPr sz="6000" b="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30752"/>
            <a:ext cx="9144000" cy="25877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47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9931" y="115744"/>
            <a:ext cx="11213869" cy="6739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197033"/>
            <a:ext cx="10515600" cy="497993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7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13869" cy="6739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197033"/>
            <a:ext cx="10515600" cy="497993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1724" y="673965"/>
            <a:ext cx="108702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wpi.edu/Images/CMS/Marketing/WPI_Inst_Prim_FulClr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25"/>
          <a:stretch/>
        </p:blipFill>
        <p:spPr bwMode="auto">
          <a:xfrm>
            <a:off x="10117149" y="22674"/>
            <a:ext cx="1759132" cy="59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109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39931" y="115744"/>
            <a:ext cx="9880369" cy="13130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 that extends over two lines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95449"/>
            <a:ext cx="10515600" cy="44815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1724" y="1553787"/>
            <a:ext cx="108702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wpi.edu/Images/CMS/Marketing/WPI_Inst_Prim_FulClr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25"/>
          <a:stretch/>
        </p:blipFill>
        <p:spPr bwMode="auto">
          <a:xfrm>
            <a:off x="10117149" y="168978"/>
            <a:ext cx="1759132" cy="59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461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03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2429-0C06-4818-8B1E-9DBD0FE6BCA3}" type="datetime1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4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163F-3CCA-4E70-9261-684E7442D357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50CF-CF20-4F1C-B899-E4AE178B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1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931" y="115744"/>
            <a:ext cx="11213869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39091"/>
            <a:ext cx="10515600" cy="5137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7608A-479A-4960-8281-F51F82CFAEF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321724" y="906087"/>
            <a:ext cx="108702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www.wpi.edu/Images/CMS/Marketing/WPI_Inst_Prim_FulClr.pn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25"/>
          <a:stretch/>
        </p:blipFill>
        <p:spPr bwMode="auto">
          <a:xfrm>
            <a:off x="10117149" y="168978"/>
            <a:ext cx="1759132" cy="59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9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8" r:id="rId4"/>
    <p:sldLayoutId id="2147483650" r:id="rId5"/>
    <p:sldLayoutId id="2147483657" r:id="rId6"/>
    <p:sldLayoutId id="2147483660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hyperlink" Target="http://users.wpi.edu/~arteixeir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hyperlink" Target="http://wp.wpi.edu/betc/about-the-bet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aiche.org/rapid/abou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578" y="1031768"/>
            <a:ext cx="2966193" cy="1668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9378" y="2309613"/>
            <a:ext cx="10497312" cy="20469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en-US" sz="3200" b="1" dirty="0"/>
              <a:t>Fundamentals of Batch to Continuous Process Conversion in Specialty and API Chemistries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61621"/>
            <a:ext cx="9144000" cy="2587752"/>
          </a:xfrm>
        </p:spPr>
        <p:txBody>
          <a:bodyPr>
            <a:noAutofit/>
          </a:bodyPr>
          <a:lstStyle/>
          <a:p>
            <a:r>
              <a:rPr lang="en-US" sz="2800" dirty="0" smtClean="0"/>
              <a:t>Andrew Teixeira, Robert Dempski</a:t>
            </a:r>
          </a:p>
          <a:p>
            <a:endParaRPr lang="en-US" sz="2800" dirty="0" smtClean="0">
              <a:hlinkClick r:id="rId4"/>
            </a:endParaRPr>
          </a:p>
          <a:p>
            <a:r>
              <a:rPr lang="en-US" dirty="0" smtClean="0"/>
              <a:t>WPI Kickoff Meeting</a:t>
            </a:r>
          </a:p>
          <a:p>
            <a:r>
              <a:rPr lang="en-US" dirty="0" smtClean="0"/>
              <a:t>May,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578" y="93578"/>
            <a:ext cx="3064741" cy="1015671"/>
          </a:xfrm>
          <a:prstGeom prst="rect">
            <a:avLst/>
          </a:prstGeom>
        </p:spPr>
      </p:pic>
      <p:pic>
        <p:nvPicPr>
          <p:cNvPr id="6" name="Picture 2" descr="http://www.wpi.edu/Images/CMS/Marketing/WPI_Inst_Prim_FulClr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25"/>
          <a:stretch/>
        </p:blipFill>
        <p:spPr bwMode="auto">
          <a:xfrm>
            <a:off x="73340" y="109139"/>
            <a:ext cx="2901320" cy="98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42"/>
          <a:stretch/>
        </p:blipFill>
        <p:spPr>
          <a:xfrm>
            <a:off x="276997" y="1147849"/>
            <a:ext cx="2494006" cy="9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97033"/>
            <a:ext cx="10860314" cy="497993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Why add AR to this grant?</a:t>
            </a:r>
          </a:p>
          <a:p>
            <a:pPr marL="285750" indent="-285750"/>
            <a:r>
              <a:rPr lang="en-US" dirty="0" smtClean="0"/>
              <a:t>Gives </a:t>
            </a:r>
            <a:r>
              <a:rPr lang="en-US" dirty="0"/>
              <a:t>instructions/metadata with actual lab interactions</a:t>
            </a:r>
          </a:p>
          <a:p>
            <a:pPr marL="285750" indent="-285750"/>
            <a:r>
              <a:rPr lang="en-US" dirty="0"/>
              <a:t>WPI is leader in </a:t>
            </a:r>
            <a:r>
              <a:rPr lang="en-US" i="1" dirty="0"/>
              <a:t>Interactive Media and Game Development</a:t>
            </a:r>
          </a:p>
          <a:p>
            <a:pPr marL="285750" indent="-285750"/>
            <a:r>
              <a:rPr lang="en-US" dirty="0" smtClean="0"/>
              <a:t>Already </a:t>
            </a:r>
            <a:r>
              <a:rPr lang="en-US" dirty="0"/>
              <a:t>implemented and published for chemistry labs</a:t>
            </a:r>
          </a:p>
          <a:p>
            <a:r>
              <a:rPr lang="en-US" dirty="0"/>
              <a:t>Archival form for expert training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0" y="4082387"/>
            <a:ext cx="6266003" cy="2094576"/>
            <a:chOff x="-15516313" y="875769"/>
            <a:chExt cx="12257324" cy="40973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516313" y="875769"/>
              <a:ext cx="4889714" cy="40973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120757" y="875769"/>
              <a:ext cx="6861768" cy="409733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659309" y="6277302"/>
            <a:ext cx="7483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Roboto" panose="02000000000000000000" pitchFamily="2" charset="0"/>
              </a:rPr>
              <a:t>Dempski et al., Increasing </a:t>
            </a:r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</a:rPr>
              <a:t>Enthusiasm and Enhancing Learning for Biochemistry-Laboratory Safety with an Augmented-Reality </a:t>
            </a:r>
            <a:r>
              <a:rPr lang="en-US" sz="1400" dirty="0" smtClean="0">
                <a:solidFill>
                  <a:srgbClr val="000000"/>
                </a:solidFill>
                <a:latin typeface="Roboto" panose="02000000000000000000" pitchFamily="2" charset="0"/>
              </a:rPr>
              <a:t>Program, </a:t>
            </a:r>
            <a:r>
              <a:rPr lang="en-US" sz="1400" i="1" dirty="0" smtClean="0">
                <a:solidFill>
                  <a:srgbClr val="000000"/>
                </a:solidFill>
                <a:latin typeface="Roboto" panose="02000000000000000000" pitchFamily="2" charset="0"/>
              </a:rPr>
              <a:t>J. Chem. Educ.</a:t>
            </a:r>
            <a:r>
              <a:rPr lang="en-US" sz="1400" dirty="0" smtClean="0">
                <a:solidFill>
                  <a:srgbClr val="000000"/>
                </a:solidFill>
                <a:latin typeface="Roboto" panose="02000000000000000000" pitchFamily="2" charset="0"/>
              </a:rPr>
              <a:t> 2018, 95, 10, 1747-1754</a:t>
            </a:r>
            <a:endParaRPr lang="en-US" sz="1400" dirty="0"/>
          </a:p>
        </p:txBody>
      </p:sp>
      <p:pic>
        <p:nvPicPr>
          <p:cNvPr id="4098" name="Picture 2" descr="Image result for wpi im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50" y="4082387"/>
            <a:ext cx="3141864" cy="20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2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Inclusion in Undergraduate Education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Included in WPI CHE4401 (senior laboratory)</a:t>
            </a:r>
          </a:p>
          <a:p>
            <a:r>
              <a:rPr lang="en-US" dirty="0" smtClean="0"/>
              <a:t>Lab Overview:</a:t>
            </a:r>
          </a:p>
          <a:p>
            <a:pPr lvl="1"/>
            <a:r>
              <a:rPr lang="en-US" dirty="0" smtClean="0"/>
              <a:t>Design and construct a flow reactor from scratch that achieves target residence time and mixing conditions.</a:t>
            </a:r>
          </a:p>
          <a:p>
            <a:pPr lvl="1"/>
            <a:r>
              <a:rPr lang="en-US" dirty="0" smtClean="0"/>
              <a:t>Test RTDs and acid/base reaction using several pumps, mixers, packed beds, pressure transducers and in-line UV-VIS.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75" y="4010602"/>
            <a:ext cx="5114925" cy="2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2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Preliminary Curriculum 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799" y="958908"/>
            <a:ext cx="10318865" cy="497993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rgbClr val="C00000"/>
                </a:solidFill>
              </a:rPr>
              <a:t>Topic </a:t>
            </a:r>
            <a:r>
              <a:rPr lang="en-US" sz="1400" i="1" dirty="0">
                <a:solidFill>
                  <a:srgbClr val="C00000"/>
                </a:solidFill>
              </a:rPr>
              <a:t>I: Introduction to Flow Chemistry</a:t>
            </a:r>
            <a:endParaRPr lang="en-US" sz="1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Introduction to fine chemical and pharmaceutical engineering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Overview of current state of the art in academic flow chemistry and industrial applications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i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rgbClr val="C00000"/>
                </a:solidFill>
              </a:rPr>
              <a:t>Topic </a:t>
            </a:r>
            <a:r>
              <a:rPr lang="en-US" sz="1400" i="1" dirty="0">
                <a:solidFill>
                  <a:srgbClr val="C00000"/>
                </a:solidFill>
              </a:rPr>
              <a:t>II: Small-Scale R&amp;D and Microfluidics as a </a:t>
            </a:r>
            <a:r>
              <a:rPr lang="en-US" sz="1400" i="1" dirty="0" smtClean="0">
                <a:solidFill>
                  <a:srgbClr val="C00000"/>
                </a:solidFill>
              </a:rPr>
              <a:t>Tool</a:t>
            </a:r>
            <a:endParaRPr lang="en-US" sz="1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R&amp;D: Classical and flow approaches for reaction screening and design of experiments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R&amp;D: Automated + high throughput approaches for drug discovery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i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rgbClr val="C00000"/>
                </a:solidFill>
              </a:rPr>
              <a:t>Topic III: Modular Flow Design </a:t>
            </a:r>
            <a:endParaRPr lang="en-US" sz="1400" dirty="0" smtClean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/>
              <a:t>PI </a:t>
            </a:r>
            <a:r>
              <a:rPr lang="en-US" sz="1400" dirty="0"/>
              <a:t>vs MCPI: Benefits of modular/swappable components and design considerations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Continuous flow basics: hardware, connections, pumps, major components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Unit operations: mixing, heating, cooling (static mixers, scalability)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Unit operations: continuous flow reactor design (plug flow, CSTR, PBR, photochemical)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Unit operations: continuous separations (phase separators, extractions, strippers)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Process analytical technology (PAT) and controls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Safety considerations in flow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i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rgbClr val="C00000"/>
                </a:solidFill>
              </a:rPr>
              <a:t>Topic </a:t>
            </a:r>
            <a:r>
              <a:rPr lang="en-US" sz="1400" i="1" dirty="0">
                <a:solidFill>
                  <a:srgbClr val="C00000"/>
                </a:solidFill>
              </a:rPr>
              <a:t>IV: Transition to Flow, Scalability and Scale-up</a:t>
            </a:r>
            <a:endParaRPr lang="en-US" sz="1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When is it efficient to move to flow? When is it not? Cost, safety, and sustainability.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Basics: scale-up by replication, scale-out, parallelization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PI: Preserving heat transfer, mass transfer, and mixing in flow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Design and safety considerations for pilot/production </a:t>
            </a:r>
            <a:r>
              <a:rPr lang="en-US" sz="1400" dirty="0" smtClean="0"/>
              <a:t>scale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6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Facilities and Course Location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3875" y="1197033"/>
            <a:ext cx="7658100" cy="3577006"/>
          </a:xfrm>
        </p:spPr>
        <p:txBody>
          <a:bodyPr/>
          <a:lstStyle/>
          <a:p>
            <a:r>
              <a:rPr lang="en-US" i="1" dirty="0"/>
              <a:t>WPI Biomanufacturing Education &amp; Teaching Center (BETC) </a:t>
            </a:r>
            <a:endParaRPr lang="en-US" i="1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tate-of-the-art </a:t>
            </a:r>
            <a:r>
              <a:rPr lang="en-US" dirty="0"/>
              <a:t>10,000 sq. ft. educational laboratory and pilot facility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Opening </a:t>
            </a:r>
            <a:r>
              <a:rPr lang="en-US" dirty="0"/>
              <a:t>in 2013, it has already trained over 1,300 participants from over 75 companies in </a:t>
            </a:r>
            <a:r>
              <a:rPr lang="en-US" dirty="0" smtClean="0"/>
              <a:t>GMP for biomanufacturing.</a:t>
            </a:r>
          </a:p>
          <a:p>
            <a:pPr lvl="1"/>
            <a:r>
              <a:rPr lang="en-US" dirty="0" smtClean="0"/>
              <a:t>Video </a:t>
            </a:r>
            <a:r>
              <a:rPr lang="en-US" dirty="0"/>
              <a:t>tour: </a:t>
            </a:r>
            <a:r>
              <a:rPr lang="en-US" u="sng" dirty="0">
                <a:hlinkClick r:id="rId2"/>
              </a:rPr>
              <a:t>http://wp.wpi.edu/betc/about-the-betc/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93" y="2945239"/>
            <a:ext cx="325204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://wp.wpi.edu/betc/files/2014/12/BETC-11a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8" b="5001"/>
          <a:stretch/>
        </p:blipFill>
        <p:spPr bwMode="auto">
          <a:xfrm>
            <a:off x="8748393" y="1017646"/>
            <a:ext cx="3239345" cy="1828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93" y="4872832"/>
            <a:ext cx="32444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wpi bet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69" y="4872832"/>
            <a:ext cx="32783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pi bet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16" y="4873510"/>
            <a:ext cx="3687360" cy="182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Pharmaceutical Roundtable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08532" y="1233371"/>
            <a:ext cx="3147336" cy="3316229"/>
          </a:xfrm>
          <a:prstGeom prst="rect">
            <a:avLst/>
          </a:prstGeom>
          <a:solidFill>
            <a:srgbClr val="92D050"/>
          </a:solidFill>
        </p:spPr>
        <p:txBody>
          <a:bodyPr wrap="square" lIns="182880" tIns="91440" rIns="182880" bIns="91440" rtlCol="0" anchor="ctr" anchorCtr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800" b="1" u="sng" dirty="0" smtClean="0"/>
              <a:t>Example Modules: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1800" dirty="0" smtClean="0"/>
              <a:t>Continuous separations </a:t>
            </a:r>
            <a:br>
              <a:rPr lang="en-US" sz="1800" dirty="0" smtClean="0"/>
            </a:br>
            <a:r>
              <a:rPr lang="en-US" sz="1800" dirty="0" smtClean="0"/>
              <a:t>(gas/liquid/solid)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1800" dirty="0" smtClean="0"/>
              <a:t>Multiphase reactors (segmented, PBR)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1800" dirty="0" smtClean="0"/>
              <a:t>Reactor sizing/RTDs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1800" dirty="0" smtClean="0"/>
              <a:t>Scalable mixing/heating and characterization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1800" dirty="0" smtClean="0"/>
              <a:t>Process analytics </a:t>
            </a:r>
            <a:br>
              <a:rPr lang="en-US" sz="1800" dirty="0" smtClean="0"/>
            </a:br>
            <a:r>
              <a:rPr lang="en-US" sz="1800" dirty="0" smtClean="0"/>
              <a:t>(P, T, UV, IR, etc.)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704119" y="1233371"/>
            <a:ext cx="6475009" cy="5191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400" b="1" dirty="0" smtClean="0"/>
              <a:t>Surveys </a:t>
            </a:r>
            <a:r>
              <a:rPr lang="en-US" altLang="en-US" sz="2400" dirty="0" smtClean="0"/>
              <a:t>will be developed/circulated to: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US" altLang="en-US" sz="2400" dirty="0" smtClean="0"/>
              <a:t>Identify major pain-points/training gaps in flow chemistry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US" altLang="en-US" sz="2400" dirty="0" smtClean="0"/>
              <a:t>Identify specific unit operations where hands on training would most benefit the industry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US" altLang="en-US" sz="2400" dirty="0" smtClean="0"/>
              <a:t>Brainstorm case studies (chemistries) that would work well in 1-2 hour class modules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400" b="1" dirty="0" smtClean="0"/>
              <a:t>Additional Potential Involvement:</a:t>
            </a:r>
          </a:p>
          <a:p>
            <a:pPr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altLang="en-US" sz="2400" dirty="0" smtClean="0"/>
              <a:t>Provide expert content to assist in training where possible (e.g. recordings, designs, photos, etc.)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en-US" alt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rabicPeriod"/>
            </a:pPr>
            <a:endParaRPr lang="en-US" alt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rabicPeriod"/>
            </a:pPr>
            <a:endParaRPr lang="en-US" alt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rabicPeriod"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7934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6140" y="2476388"/>
            <a:ext cx="5663709" cy="1451800"/>
          </a:xfrm>
        </p:spPr>
        <p:txBody>
          <a:bodyPr>
            <a:noAutofit/>
          </a:bodyPr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EA62-4FF8-4DC1-A73D-4433A72C8C3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0" y="926646"/>
            <a:ext cx="3714750" cy="1381125"/>
          </a:xfrm>
          <a:prstGeom prst="rect">
            <a:avLst/>
          </a:prstGeom>
        </p:spPr>
      </p:pic>
      <p:pic>
        <p:nvPicPr>
          <p:cNvPr id="6" name="Picture 238" descr="Image result for acs gci pharmaceutical roundta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5290509"/>
            <a:ext cx="2786650" cy="156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" y="4656140"/>
            <a:ext cx="2786650" cy="9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Contractual Commitments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924872"/>
              </p:ext>
            </p:extLst>
          </p:nvPr>
        </p:nvGraphicFramePr>
        <p:xfrm>
          <a:off x="2894579" y="943769"/>
          <a:ext cx="6525646" cy="5669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807">
                  <a:extLst>
                    <a:ext uri="{9D8B030D-6E8A-4147-A177-3AD203B41FA5}">
                      <a16:colId xmlns:a16="http://schemas.microsoft.com/office/drawing/2014/main" val="3799469951"/>
                    </a:ext>
                  </a:extLst>
                </a:gridCol>
                <a:gridCol w="936218">
                  <a:extLst>
                    <a:ext uri="{9D8B030D-6E8A-4147-A177-3AD203B41FA5}">
                      <a16:colId xmlns:a16="http://schemas.microsoft.com/office/drawing/2014/main" val="887253687"/>
                    </a:ext>
                  </a:extLst>
                </a:gridCol>
                <a:gridCol w="875080">
                  <a:extLst>
                    <a:ext uri="{9D8B030D-6E8A-4147-A177-3AD203B41FA5}">
                      <a16:colId xmlns:a16="http://schemas.microsoft.com/office/drawing/2014/main" val="2351107820"/>
                    </a:ext>
                  </a:extLst>
                </a:gridCol>
                <a:gridCol w="1817473">
                  <a:extLst>
                    <a:ext uri="{9D8B030D-6E8A-4147-A177-3AD203B41FA5}">
                      <a16:colId xmlns:a16="http://schemas.microsoft.com/office/drawing/2014/main" val="1878535735"/>
                    </a:ext>
                  </a:extLst>
                </a:gridCol>
                <a:gridCol w="1867495">
                  <a:extLst>
                    <a:ext uri="{9D8B030D-6E8A-4147-A177-3AD203B41FA5}">
                      <a16:colId xmlns:a16="http://schemas.microsoft.com/office/drawing/2014/main" val="2776945417"/>
                    </a:ext>
                  </a:extLst>
                </a:gridCol>
                <a:gridCol w="712573">
                  <a:extLst>
                    <a:ext uri="{9D8B030D-6E8A-4147-A177-3AD203B41FA5}">
                      <a16:colId xmlns:a16="http://schemas.microsoft.com/office/drawing/2014/main" val="4117959283"/>
                    </a:ext>
                  </a:extLst>
                </a:gridCol>
              </a:tblGrid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 or Go/No-Go #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Verification Method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Month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4283251946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3.2.6.1.1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Industry surveys and curriculum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EWD committee endorsement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186711141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3.2.6.1.2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Case studies and lab modules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Reviewed in RAPID quarterly report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742563781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3.2.6.1.3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GO/NO GO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Course curriculum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EWD committee endorsement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3214817065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3.2.6.2.1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Augmented reality storyboard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Reviewed in RAPID quarterly report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1134384117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3.2.6.3.1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stand designs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Reviewed in RAPID quarterly report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3744796966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3.2.6.3.2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GO/NO GO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stands constructed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Reviewed in RAPID quarterly report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557741287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3.2.6.4.1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Pilot event scheduled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Confirmed with RAPID EWD committee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1876009540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3.2.6.4.2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Event logistics scheduled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Confirmed with RAPID EWD committee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3978342044"/>
                  </a:ext>
                </a:extLst>
              </a:tr>
              <a:tr h="1778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3.2.6.1.4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Course materials developed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EWD committee review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871853297"/>
                  </a:ext>
                </a:extLst>
              </a:tr>
              <a:tr h="5335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3.2.6.2.2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Augmented reality programmed and documented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Reviewed in RAPID quarterly report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1163705093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3.2.6.3.3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SOPs documented for lab test stands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Reviewed in RAPID quarterly report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2605802676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3.2.6.4.3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GO/NO GO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Pilot course offered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Observed by RAPID EWD team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3920476890"/>
                  </a:ext>
                </a:extLst>
              </a:tr>
              <a:tr h="3557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3.2.6.4.4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Evaluations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Summarized in final report to RAPID EWD Committee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696" marR="66696" marT="0" marB="0"/>
                </a:tc>
                <a:extLst>
                  <a:ext uri="{0D108BD9-81ED-4DB2-BD59-A6C34878D82A}">
                    <a16:rowId xmlns:a16="http://schemas.microsoft.com/office/drawing/2014/main" val="349430817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9931" y="5156021"/>
            <a:ext cx="2242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BP4 = 2020</a:t>
            </a:r>
          </a:p>
          <a:p>
            <a:r>
              <a:rPr lang="en-US" dirty="0" smtClean="0"/>
              <a:t>BP5 = 2021</a:t>
            </a:r>
          </a:p>
          <a:p>
            <a:endParaRPr lang="en-US" dirty="0"/>
          </a:p>
          <a:p>
            <a:r>
              <a:rPr lang="en-US" dirty="0" smtClean="0"/>
              <a:t>Month 37 = 01/2020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99467" y="932155"/>
            <a:ext cx="1828800" cy="59258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RAPID?</a:t>
            </a:r>
            <a:endParaRPr lang="en-US" dirty="0"/>
          </a:p>
        </p:txBody>
      </p:sp>
      <p:pic>
        <p:nvPicPr>
          <p:cNvPr id="1026" name="Picture 2" descr="https://www.aiche.org/sites/default/files/images/page/embeded/rapid_public_roadma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43" y="1012054"/>
            <a:ext cx="10376830" cy="58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2626" y="101205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7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Summer 2020 Plan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2473" y="1138029"/>
            <a:ext cx="10761366" cy="54008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Teams: 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Lab Team (red team): Andrew Teixeira (Prof.), Fatou Diop (PhD student), Emily </a:t>
            </a:r>
            <a:r>
              <a:rPr lang="en-US" sz="1800" dirty="0" err="1" smtClean="0">
                <a:solidFill>
                  <a:srgbClr val="C00000"/>
                </a:solidFill>
              </a:rPr>
              <a:t>Toala</a:t>
            </a:r>
            <a:r>
              <a:rPr lang="en-US" sz="1800" dirty="0" smtClean="0">
                <a:solidFill>
                  <a:srgbClr val="C00000"/>
                </a:solidFill>
              </a:rPr>
              <a:t> (Junior), Emily Gonzales (Junior)</a:t>
            </a:r>
          </a:p>
          <a:p>
            <a:r>
              <a:rPr lang="en-US" sz="1800" dirty="0" smtClean="0">
                <a:solidFill>
                  <a:schemeClr val="accent4"/>
                </a:solidFill>
              </a:rPr>
              <a:t>AR Team (blue team): Robert Dempski (Prof</a:t>
            </a:r>
            <a:r>
              <a:rPr lang="en-US" sz="1800" dirty="0">
                <a:solidFill>
                  <a:schemeClr val="accent4"/>
                </a:solidFill>
              </a:rPr>
              <a:t>.), Jennifer </a:t>
            </a:r>
            <a:r>
              <a:rPr lang="en-US" sz="1800" dirty="0" err="1" smtClean="0">
                <a:solidFill>
                  <a:schemeClr val="accent4"/>
                </a:solidFill>
              </a:rPr>
              <a:t>deWinter</a:t>
            </a:r>
            <a:r>
              <a:rPr lang="en-US" sz="1800" dirty="0" smtClean="0">
                <a:solidFill>
                  <a:schemeClr val="accent4"/>
                </a:solidFill>
              </a:rPr>
              <a:t> (</a:t>
            </a:r>
            <a:r>
              <a:rPr lang="en-US" sz="1800" smtClean="0">
                <a:solidFill>
                  <a:schemeClr val="accent4"/>
                </a:solidFill>
              </a:rPr>
              <a:t>Prof</a:t>
            </a:r>
            <a:r>
              <a:rPr lang="en-US" sz="1800" smtClean="0">
                <a:solidFill>
                  <a:schemeClr val="accent4"/>
                </a:solidFill>
              </a:rPr>
              <a:t>.), </a:t>
            </a:r>
            <a:r>
              <a:rPr lang="en-US" sz="1800" dirty="0" smtClean="0">
                <a:solidFill>
                  <a:schemeClr val="accent4"/>
                </a:solidFill>
              </a:rPr>
              <a:t>Karen Royer (PhD student), </a:t>
            </a:r>
            <a:r>
              <a:rPr lang="en-US" sz="1800" dirty="0">
                <a:solidFill>
                  <a:schemeClr val="accent4"/>
                </a:solidFill>
              </a:rPr>
              <a:t>Laurie </a:t>
            </a:r>
            <a:r>
              <a:rPr lang="en-US" sz="1800" dirty="0" err="1">
                <a:solidFill>
                  <a:schemeClr val="accent4"/>
                </a:solidFill>
              </a:rPr>
              <a:t>Mazza</a:t>
            </a:r>
            <a:r>
              <a:rPr lang="en-US" sz="1800" dirty="0">
                <a:solidFill>
                  <a:schemeClr val="accent4"/>
                </a:solidFill>
              </a:rPr>
              <a:t> (MS student</a:t>
            </a:r>
            <a:r>
              <a:rPr lang="en-US" sz="1800" dirty="0" smtClean="0">
                <a:solidFill>
                  <a:schemeClr val="accent4"/>
                </a:solidFill>
              </a:rPr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Summer Schedule: </a:t>
            </a:r>
            <a:r>
              <a:rPr lang="en-US" sz="1800" dirty="0" smtClean="0"/>
              <a:t>(if labs are open in parentheses)</a:t>
            </a:r>
            <a:endParaRPr lang="en-US" sz="1800" b="1" dirty="0" smtClean="0"/>
          </a:p>
          <a:p>
            <a:pPr>
              <a:buFontTx/>
              <a:buChar char="-"/>
            </a:pPr>
            <a:r>
              <a:rPr lang="en-US" sz="1800" dirty="0" smtClean="0"/>
              <a:t>Today -- Kickoff Meeting to introduce the </a:t>
            </a:r>
            <a:r>
              <a:rPr lang="en-US" sz="1800" dirty="0" smtClean="0"/>
              <a:t>team</a:t>
            </a:r>
          </a:p>
          <a:p>
            <a:pPr marL="0" indent="0">
              <a:buNone/>
            </a:pPr>
            <a:endParaRPr lang="en-US" sz="1800" dirty="0" smtClean="0"/>
          </a:p>
          <a:p>
            <a:pPr>
              <a:buFontTx/>
              <a:buChar char="-"/>
            </a:pPr>
            <a:r>
              <a:rPr lang="en-US" sz="1800" dirty="0" smtClean="0"/>
              <a:t>May-June: </a:t>
            </a:r>
          </a:p>
          <a:p>
            <a:pPr lvl="1">
              <a:buFontTx/>
              <a:buChar char="-"/>
            </a:pPr>
            <a:r>
              <a:rPr lang="en-US" sz="1600" dirty="0" smtClean="0">
                <a:solidFill>
                  <a:schemeClr val="tx2"/>
                </a:solidFill>
              </a:rPr>
              <a:t>design lab experiments</a:t>
            </a:r>
          </a:p>
          <a:p>
            <a:pPr lvl="1">
              <a:buFontTx/>
              <a:buChar char="-"/>
            </a:pPr>
            <a:r>
              <a:rPr lang="en-US" sz="1600" dirty="0" smtClean="0">
                <a:solidFill>
                  <a:schemeClr val="tx2"/>
                </a:solidFill>
              </a:rPr>
              <a:t>write protocols</a:t>
            </a:r>
          </a:p>
          <a:p>
            <a:pPr lvl="1">
              <a:buFontTx/>
              <a:buChar char="-"/>
            </a:pPr>
            <a:r>
              <a:rPr lang="en-US" sz="1600" dirty="0" smtClean="0">
                <a:solidFill>
                  <a:schemeClr val="tx2"/>
                </a:solidFill>
              </a:rPr>
              <a:t>industry surveys</a:t>
            </a:r>
          </a:p>
          <a:p>
            <a:pPr lvl="1">
              <a:buFontTx/>
              <a:buChar char="-"/>
            </a:pPr>
            <a:r>
              <a:rPr lang="en-US" sz="1600" dirty="0">
                <a:solidFill>
                  <a:schemeClr val="accent4"/>
                </a:solidFill>
              </a:rPr>
              <a:t>story board two </a:t>
            </a:r>
            <a:r>
              <a:rPr lang="en-US" sz="1600" dirty="0" smtClean="0">
                <a:solidFill>
                  <a:schemeClr val="accent4"/>
                </a:solidFill>
              </a:rPr>
              <a:t>modules</a:t>
            </a:r>
          </a:p>
          <a:p>
            <a:pPr lvl="1">
              <a:buFontTx/>
              <a:buChar char="-"/>
            </a:pPr>
            <a:r>
              <a:rPr lang="en-US" sz="1600" dirty="0" smtClean="0">
                <a:solidFill>
                  <a:schemeClr val="accent4"/>
                </a:solidFill>
              </a:rPr>
              <a:t>program </a:t>
            </a:r>
            <a:r>
              <a:rPr lang="en-US" sz="1600" dirty="0">
                <a:solidFill>
                  <a:schemeClr val="accent4"/>
                </a:solidFill>
              </a:rPr>
              <a:t>AR </a:t>
            </a:r>
            <a:r>
              <a:rPr lang="en-US" sz="1600" dirty="0" smtClean="0">
                <a:solidFill>
                  <a:schemeClr val="accent4"/>
                </a:solidFill>
              </a:rPr>
              <a:t>modules</a:t>
            </a:r>
            <a:endParaRPr lang="en-US" sz="1600" dirty="0" smtClean="0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72066" y="4171278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dirty="0"/>
              <a:t>July-August:</a:t>
            </a:r>
          </a:p>
          <a:p>
            <a:pPr lvl="1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purchase equipment</a:t>
            </a:r>
          </a:p>
          <a:p>
            <a:pPr lvl="1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industrial interviews (in their labs).</a:t>
            </a:r>
          </a:p>
          <a:p>
            <a:pPr lvl="1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(build modules)</a:t>
            </a:r>
          </a:p>
          <a:p>
            <a:pPr lvl="1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(test protocols)</a:t>
            </a:r>
          </a:p>
          <a:p>
            <a:pPr lvl="1">
              <a:buFontTx/>
              <a:buChar char="-"/>
            </a:pPr>
            <a:r>
              <a:rPr lang="en-US" sz="1600" dirty="0">
                <a:solidFill>
                  <a:schemeClr val="accent4"/>
                </a:solidFill>
              </a:rPr>
              <a:t>Integrate external content/videos</a:t>
            </a:r>
          </a:p>
          <a:p>
            <a:pPr lvl="1">
              <a:buFontTx/>
              <a:buChar char="-"/>
            </a:pPr>
            <a:r>
              <a:rPr lang="en-US" sz="1600" dirty="0">
                <a:solidFill>
                  <a:schemeClr val="accent4"/>
                </a:solidFill>
              </a:rPr>
              <a:t>(integrate AR in lab)</a:t>
            </a:r>
          </a:p>
          <a:p>
            <a:pPr lvl="1">
              <a:buFontTx/>
              <a:buChar char="-"/>
            </a:pPr>
            <a:r>
              <a:rPr lang="en-US" sz="1600" dirty="0">
                <a:solidFill>
                  <a:schemeClr val="accent4"/>
                </a:solidFill>
              </a:rPr>
              <a:t>(external feedback and iterating)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9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RAPID?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7033"/>
            <a:ext cx="10182225" cy="4979930"/>
          </a:xfrm>
        </p:spPr>
        <p:txBody>
          <a:bodyPr>
            <a:normAutofit/>
          </a:bodyPr>
          <a:lstStyle/>
          <a:p>
            <a:r>
              <a:rPr lang="en-US" b="1" dirty="0" smtClean="0"/>
              <a:t>R</a:t>
            </a:r>
            <a:r>
              <a:rPr lang="en-US" dirty="0" smtClean="0"/>
              <a:t>apid </a:t>
            </a:r>
            <a:r>
              <a:rPr lang="en-US" b="1" dirty="0"/>
              <a:t>A</a:t>
            </a:r>
            <a:r>
              <a:rPr lang="en-US" dirty="0"/>
              <a:t>dvancement in </a:t>
            </a:r>
            <a:r>
              <a:rPr lang="en-US" b="1" dirty="0"/>
              <a:t>P</a:t>
            </a:r>
            <a:r>
              <a:rPr lang="en-US" dirty="0"/>
              <a:t>rocess </a:t>
            </a:r>
            <a:r>
              <a:rPr lang="en-US" b="1" dirty="0"/>
              <a:t>I</a:t>
            </a:r>
            <a:r>
              <a:rPr lang="en-US" dirty="0"/>
              <a:t>ntensification </a:t>
            </a:r>
            <a:r>
              <a:rPr lang="en-US" b="1" dirty="0"/>
              <a:t>D</a:t>
            </a:r>
            <a:r>
              <a:rPr lang="en-US" dirty="0"/>
              <a:t>eployment (</a:t>
            </a:r>
            <a:r>
              <a:rPr lang="en-US" dirty="0">
                <a:hlinkClick r:id="rId2"/>
              </a:rPr>
              <a:t>RAPID</a:t>
            </a:r>
            <a:r>
              <a:rPr lang="en-US" dirty="0"/>
              <a:t>) Institute </a:t>
            </a:r>
            <a:endParaRPr lang="en-US" dirty="0" smtClean="0"/>
          </a:p>
          <a:p>
            <a:pPr lvl="1"/>
            <a:r>
              <a:rPr lang="en-US" dirty="0" smtClean="0"/>
              <a:t>$70 million, 5 year DOE center run by </a:t>
            </a:r>
            <a:r>
              <a:rPr lang="en-US" dirty="0" err="1" smtClean="0"/>
              <a:t>AIChE</a:t>
            </a:r>
            <a:endParaRPr lang="en-US" dirty="0" smtClean="0"/>
          </a:p>
          <a:p>
            <a:r>
              <a:rPr lang="en-US" b="1" dirty="0" smtClean="0"/>
              <a:t>Process Intensification (PI): </a:t>
            </a:r>
            <a:r>
              <a:rPr lang="en-US" dirty="0" smtClean="0"/>
              <a:t>novel process design and reaction engineering to improve processes (efficiency, yield, throughput, etc.).</a:t>
            </a:r>
          </a:p>
          <a:p>
            <a:pPr fontAlgn="base"/>
            <a:r>
              <a:rPr lang="en-US" b="1" dirty="0" smtClean="0"/>
              <a:t>RAPID’s PI Focus:</a:t>
            </a:r>
          </a:p>
          <a:p>
            <a:pPr lvl="1" fontAlgn="base"/>
            <a:r>
              <a:rPr lang="en-US" dirty="0" smtClean="0"/>
              <a:t>Advances </a:t>
            </a:r>
            <a:r>
              <a:rPr lang="en-US" dirty="0"/>
              <a:t>in hardware and control strategies to combine multiple process steps into a single </a:t>
            </a:r>
            <a:r>
              <a:rPr lang="en-US" dirty="0" smtClean="0"/>
              <a:t>unit</a:t>
            </a:r>
          </a:p>
          <a:p>
            <a:pPr lvl="1" fontAlgn="base"/>
            <a:r>
              <a:rPr lang="en-US" dirty="0" smtClean="0"/>
              <a:t>Application </a:t>
            </a:r>
            <a:r>
              <a:rPr lang="en-US" dirty="0"/>
              <a:t>of significantly enhanced driving forces — both chemical and physical — to drive chemical and transport processes. 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71" y="115744"/>
            <a:ext cx="2281041" cy="7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4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Proposal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Title: </a:t>
            </a:r>
            <a:r>
              <a:rPr lang="en-US" sz="2400" dirty="0"/>
              <a:t>Fundamentals of Batch to Continuous Process Conversion in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Specialty </a:t>
            </a:r>
            <a:r>
              <a:rPr lang="en-US" sz="2400" dirty="0"/>
              <a:t>and API </a:t>
            </a:r>
            <a:r>
              <a:rPr lang="en-US" sz="2400" dirty="0" smtClean="0"/>
              <a:t>Chemistries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Lead: </a:t>
            </a:r>
            <a:r>
              <a:rPr lang="en-US" sz="2400" dirty="0" smtClean="0"/>
              <a:t>Worcester Polytechnic Institute (WPI)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Partner: </a:t>
            </a:r>
            <a:r>
              <a:rPr lang="en-US" sz="2400" dirty="0" smtClean="0"/>
              <a:t>ACS GCI Pharmaceutical Roundtable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Supporting Organizations: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Zaiput Flow </a:t>
            </a:r>
            <a:r>
              <a:rPr lang="en-US" sz="2400" dirty="0" smtClean="0"/>
              <a:t>Technologies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/>
              <a:t>CONTINUUS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/>
              <a:t>On </a:t>
            </a:r>
            <a:r>
              <a:rPr lang="en-US" sz="2400" dirty="0"/>
              <a:t>Demand Pharmaceuticals (</a:t>
            </a:r>
            <a:r>
              <a:rPr lang="en-US" sz="2400" dirty="0" smtClean="0"/>
              <a:t>ODP)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 err="1" smtClean="0"/>
              <a:t>MettlerToledo</a:t>
            </a:r>
            <a:endParaRPr lang="en-US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Total Funds</a:t>
            </a:r>
            <a:r>
              <a:rPr lang="en-US" sz="2400" b="1" dirty="0"/>
              <a:t>: </a:t>
            </a:r>
            <a:r>
              <a:rPr lang="en-US" sz="2400" dirty="0"/>
              <a:t>$175,000 (Federal) + $263,116 (Cost Share) = $</a:t>
            </a:r>
            <a:r>
              <a:rPr lang="en-US" sz="2400" dirty="0" smtClean="0"/>
              <a:t>438,116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34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Goal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000" dirty="0"/>
              <a:t>This project aims to establish a state of the art </a:t>
            </a:r>
            <a:r>
              <a:rPr lang="en-US" altLang="en-US" sz="2000" b="1" dirty="0"/>
              <a:t>continuous flow training facility </a:t>
            </a:r>
            <a:r>
              <a:rPr lang="en-US" altLang="en-US" sz="2000" dirty="0"/>
              <a:t>and develop a </a:t>
            </a:r>
            <a:r>
              <a:rPr lang="en-US" altLang="en-US" sz="2000" b="1" dirty="0"/>
              <a:t>hands-on laboratory course </a:t>
            </a:r>
            <a:r>
              <a:rPr lang="en-US" altLang="en-US" sz="2000" dirty="0"/>
              <a:t>for process chemists, technicians and engineers. </a:t>
            </a:r>
          </a:p>
          <a:p>
            <a:r>
              <a:rPr lang="en-US" altLang="en-US" sz="2000" dirty="0"/>
              <a:t>The course targets the highly energy- and chemical-intensive small molecule pharmaceutical and specialty chemical industries that have traditionally relied heavily on less efficient, solvent-heavy batch chemistries. </a:t>
            </a:r>
          </a:p>
          <a:p>
            <a:r>
              <a:rPr lang="en-US" altLang="en-US" sz="2000" dirty="0"/>
              <a:t>This training will strategically target US domestic manufacturing of pharmaceutical and specialty compounds, while targeting substantial decreases in environmental emissions</a:t>
            </a:r>
            <a:r>
              <a:rPr lang="en-US" altLang="en-US" sz="1800" dirty="0" smtClean="0"/>
              <a:t>.</a:t>
            </a:r>
          </a:p>
          <a:p>
            <a:pPr marL="0" indent="0">
              <a:buNone/>
            </a:pPr>
            <a:endParaRPr lang="en-US" altLang="en-US" sz="1800" dirty="0"/>
          </a:p>
          <a:p>
            <a:r>
              <a:rPr lang="en-US" altLang="en-US" sz="2000" b="1" i="1" dirty="0"/>
              <a:t>PI Concepts:</a:t>
            </a:r>
          </a:p>
          <a:p>
            <a:pPr lvl="1"/>
            <a:r>
              <a:rPr lang="en-US" altLang="en-US" sz="1800" dirty="0"/>
              <a:t>Modular system design</a:t>
            </a:r>
          </a:p>
          <a:p>
            <a:pPr lvl="1"/>
            <a:r>
              <a:rPr lang="en-US" altLang="en-US" sz="1800" dirty="0"/>
              <a:t>Continuous flow manufacturing</a:t>
            </a:r>
          </a:p>
          <a:p>
            <a:pPr lvl="1"/>
            <a:r>
              <a:rPr lang="en-US" altLang="en-US" sz="1800" dirty="0"/>
              <a:t>Rapid heating, cooling and mixing</a:t>
            </a:r>
          </a:p>
          <a:p>
            <a:pPr lvl="1"/>
            <a:r>
              <a:rPr lang="en-US" altLang="en-US" sz="1800" dirty="0"/>
              <a:t>Small manufacturing footprint </a:t>
            </a:r>
            <a:br>
              <a:rPr lang="en-US" altLang="en-US" sz="1800" dirty="0"/>
            </a:br>
            <a:r>
              <a:rPr lang="en-US" altLang="en-US" sz="1800" dirty="0"/>
              <a:t>and energy demand</a:t>
            </a:r>
          </a:p>
          <a:p>
            <a:endParaRPr lang="en-US" sz="3600" dirty="0"/>
          </a:p>
        </p:txBody>
      </p:sp>
      <p:pic>
        <p:nvPicPr>
          <p:cNvPr id="5" name="Picture 6" descr="https://www.continuuspharma.com/wp-content/uploads/proces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35" y="3861401"/>
            <a:ext cx="5356860" cy="272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64193" y="6547566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photo source: CONTINUUS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923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27779" y="1196266"/>
            <a:ext cx="9038171" cy="2678757"/>
            <a:chOff x="37249" y="2057400"/>
            <a:chExt cx="9038171" cy="2678757"/>
          </a:xfrm>
        </p:grpSpPr>
        <p:sp>
          <p:nvSpPr>
            <p:cNvPr id="27" name="Rectangle 26"/>
            <p:cNvSpPr/>
            <p:nvPr/>
          </p:nvSpPr>
          <p:spPr bwMode="auto">
            <a:xfrm>
              <a:off x="304800" y="2455359"/>
              <a:ext cx="2011680" cy="2280798"/>
            </a:xfrm>
            <a:prstGeom prst="rect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t" anchorCtr="0" compatLnSpc="1">
              <a:prstTxWarp prst="textNoShape">
                <a:avLst/>
              </a:prstTxWarp>
            </a:bodyPr>
            <a:lstStyle/>
            <a:p>
              <a:pPr marL="360363" marR="0" indent="-360363" algn="l" defTabSz="95885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557780" y="2455359"/>
              <a:ext cx="2011680" cy="2280798"/>
            </a:xfrm>
            <a:prstGeom prst="rect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t" anchorCtr="0" compatLnSpc="1">
              <a:prstTxWarp prst="textNoShape">
                <a:avLst/>
              </a:prstTxWarp>
            </a:bodyPr>
            <a:lstStyle/>
            <a:p>
              <a:pPr marL="360363" marR="0" indent="-360363" algn="l" defTabSz="95885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810760" y="2455359"/>
              <a:ext cx="2011680" cy="2280798"/>
            </a:xfrm>
            <a:prstGeom prst="rect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t" anchorCtr="0" compatLnSpc="1">
              <a:prstTxWarp prst="textNoShape">
                <a:avLst/>
              </a:prstTxWarp>
            </a:bodyPr>
            <a:lstStyle/>
            <a:p>
              <a:pPr marL="360363" marR="0" indent="-360363" algn="l" defTabSz="95885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063740" y="2455359"/>
              <a:ext cx="2011680" cy="2280798"/>
            </a:xfrm>
            <a:prstGeom prst="rect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t" anchorCtr="0" compatLnSpc="1">
              <a:prstTxWarp prst="textNoShape">
                <a:avLst/>
              </a:prstTxWarp>
            </a:bodyPr>
            <a:lstStyle/>
            <a:p>
              <a:pPr marL="360363" marR="0" indent="-360363" algn="l" defTabSz="95885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31" name="Picture 2" descr="Image result for wpi logo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23031" y="2791766"/>
              <a:ext cx="1645533" cy="550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Image result for ACS GC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96" y="3051436"/>
              <a:ext cx="1819704" cy="54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Image result for RAPID institute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97" b="30571"/>
            <a:stretch/>
          </p:blipFill>
          <p:spPr bwMode="auto">
            <a:xfrm>
              <a:off x="353918" y="3846382"/>
              <a:ext cx="1885950" cy="51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1261751-BEAA-4446-99CF-C9BE6E7A8418}"/>
                </a:ext>
              </a:extLst>
            </p:cNvPr>
            <p:cNvPicPr/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39" y="3408698"/>
              <a:ext cx="1187061" cy="524634"/>
            </a:xfrm>
            <a:prstGeom prst="rect">
              <a:avLst/>
            </a:prstGeom>
          </p:spPr>
        </p:pic>
        <p:pic>
          <p:nvPicPr>
            <p:cNvPr id="35" name="Picture 34" descr="C:\Users\Bayan\Dropbox\CONTINUUS Pharmaceuticals_Nov_2102\Logos\With better alignment (big)\continuus_big_tm_150-01.jpg"/>
            <p:cNvPicPr/>
            <p:nvPr/>
          </p:nvPicPr>
          <p:blipFill rotWithShape="1">
            <a:blip r:embed="rId6" cstate="print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</a:blip>
            <a:srcRect l="14055" t="30839" r="9430" b="27224"/>
            <a:stretch/>
          </p:blipFill>
          <p:spPr bwMode="auto">
            <a:xfrm>
              <a:off x="2793180" y="2800234"/>
              <a:ext cx="1626420" cy="474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8" descr="Image result for acs gci pharmaceutical roundtable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98" b="20729"/>
            <a:stretch/>
          </p:blipFill>
          <p:spPr bwMode="auto">
            <a:xfrm>
              <a:off x="2692297" y="4052280"/>
              <a:ext cx="1727303" cy="60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Image result for zaiput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389" y="2858108"/>
              <a:ext cx="858421" cy="858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2" descr="Image result for mettler toledo log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438" y="3861788"/>
              <a:ext cx="1332324" cy="82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7488806" y="3319367"/>
              <a:ext cx="124906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dirty="0" err="1" smtClean="0"/>
                <a:t>ChE</a:t>
              </a:r>
              <a:endParaRPr lang="en-US" dirty="0" smtClean="0"/>
            </a:p>
            <a:p>
              <a:pPr marL="342900" indent="-342900">
                <a:buFontTx/>
                <a:buChar char="-"/>
              </a:pPr>
              <a:r>
                <a:rPr lang="en-US" dirty="0" smtClean="0"/>
                <a:t>CH</a:t>
              </a:r>
            </a:p>
            <a:p>
              <a:pPr marL="342900" indent="-342900">
                <a:buFontTx/>
                <a:buChar char="-"/>
              </a:pPr>
              <a:r>
                <a:rPr lang="en-US" dirty="0" smtClean="0"/>
                <a:t>IMGD</a:t>
              </a:r>
            </a:p>
            <a:p>
              <a:pPr marL="342900" indent="-342900">
                <a:buFontTx/>
                <a:buChar char="-"/>
              </a:pPr>
              <a:r>
                <a:rPr lang="en-US" dirty="0" smtClean="0"/>
                <a:t>BETC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7249" y="2079665"/>
              <a:ext cx="2176876" cy="638632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/>
                <a:t>Industry Stakeholders:</a:t>
              </a:r>
            </a:p>
            <a:p>
              <a:pPr algn="ctr"/>
              <a:r>
                <a:rPr lang="en-US" sz="1600" dirty="0"/>
                <a:t>Defining the </a:t>
              </a:r>
              <a:r>
                <a:rPr lang="en-US" sz="1600" dirty="0" smtClean="0"/>
                <a:t>Problem</a:t>
              </a:r>
              <a:endParaRPr lang="en-US" sz="1600" dirty="0"/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2407920" y="2070597"/>
              <a:ext cx="2011680" cy="638632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/>
                <a:t>Flow Chemistry </a:t>
              </a:r>
            </a:p>
            <a:p>
              <a:pPr algn="ctr"/>
              <a:r>
                <a:rPr lang="en-US" sz="1600" dirty="0"/>
                <a:t>Innovators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646140" y="2057400"/>
              <a:ext cx="2011680" cy="638632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 smtClean="0"/>
                <a:t>Technology </a:t>
              </a:r>
              <a:br>
                <a:rPr lang="en-US" sz="1600" dirty="0" smtClean="0"/>
              </a:br>
              <a:r>
                <a:rPr lang="en-US" sz="1600" dirty="0" smtClean="0"/>
                <a:t>Leaders</a:t>
              </a:r>
              <a:endParaRPr lang="en-US" sz="1600" dirty="0"/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934200" y="2068493"/>
              <a:ext cx="2011680" cy="638632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/>
                <a:t>Educators/</a:t>
              </a:r>
              <a:br>
                <a:rPr lang="en-US" sz="1600" dirty="0"/>
              </a:br>
              <a:r>
                <a:rPr lang="en-US" sz="1600" dirty="0"/>
                <a:t>Workforce </a:t>
              </a:r>
              <a:r>
                <a:rPr lang="en-US" sz="1600" dirty="0" smtClean="0"/>
                <a:t>Training</a:t>
              </a:r>
              <a:endParaRPr lang="en-US" sz="1600" dirty="0"/>
            </a:p>
          </p:txBody>
        </p:sp>
        <p:sp>
          <p:nvSpPr>
            <p:cNvPr id="44" name="Isosceles Triangle 43"/>
            <p:cNvSpPr/>
            <p:nvPr/>
          </p:nvSpPr>
          <p:spPr bwMode="auto">
            <a:xfrm rot="5400000">
              <a:off x="1948659" y="3462997"/>
              <a:ext cx="1115975" cy="366426"/>
            </a:xfrm>
            <a:prstGeom prst="triangl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t" anchorCtr="0" compatLnSpc="1">
              <a:prstTxWarp prst="textNoShape">
                <a:avLst/>
              </a:prstTxWarp>
            </a:bodyPr>
            <a:lstStyle/>
            <a:p>
              <a:pPr marL="360363" marR="0" indent="-360363" algn="l" defTabSz="95885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5" name="Isosceles Triangle 44"/>
            <p:cNvSpPr/>
            <p:nvPr/>
          </p:nvSpPr>
          <p:spPr bwMode="auto">
            <a:xfrm rot="5400000">
              <a:off x="4190074" y="3462997"/>
              <a:ext cx="1115975" cy="366426"/>
            </a:xfrm>
            <a:prstGeom prst="triangl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t" anchorCtr="0" compatLnSpc="1">
              <a:prstTxWarp prst="textNoShape">
                <a:avLst/>
              </a:prstTxWarp>
            </a:bodyPr>
            <a:lstStyle/>
            <a:p>
              <a:pPr marL="360363" marR="0" indent="-360363" algn="l" defTabSz="95885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6" name="Isosceles Triangle 45"/>
            <p:cNvSpPr/>
            <p:nvPr/>
          </p:nvSpPr>
          <p:spPr bwMode="auto">
            <a:xfrm rot="5400000">
              <a:off x="6431505" y="3462997"/>
              <a:ext cx="1115975" cy="366426"/>
            </a:xfrm>
            <a:prstGeom prst="triangl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t" anchorCtr="0" compatLnSpc="1">
              <a:prstTxWarp prst="textNoShape">
                <a:avLst/>
              </a:prstTxWarp>
            </a:bodyPr>
            <a:lstStyle/>
            <a:p>
              <a:pPr marL="360363" marR="0" indent="-360363" algn="l" defTabSz="95885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312894" y="4099558"/>
            <a:ext cx="69680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Approach:</a:t>
            </a:r>
          </a:p>
          <a:p>
            <a:pPr marL="342900" indent="-342900">
              <a:buFontTx/>
              <a:buChar char="-"/>
            </a:pPr>
            <a:r>
              <a:rPr lang="en-US" altLang="en-US" dirty="0"/>
              <a:t>Curriculum development with industrial partners</a:t>
            </a:r>
          </a:p>
          <a:p>
            <a:pPr marL="342900" indent="-342900">
              <a:buFontTx/>
              <a:buChar char="-"/>
            </a:pPr>
            <a:r>
              <a:rPr lang="en-US" altLang="en-US" dirty="0"/>
              <a:t>Lab test stands/modules for principles of flow chemistry</a:t>
            </a:r>
          </a:p>
          <a:p>
            <a:pPr marL="342900" indent="-342900">
              <a:buFontTx/>
              <a:buChar char="-"/>
            </a:pPr>
            <a:r>
              <a:rPr lang="en-US" altLang="en-US" dirty="0"/>
              <a:t>3-day hands-on lab </a:t>
            </a:r>
            <a:r>
              <a:rPr lang="en-US" altLang="en-US" dirty="0" smtClean="0"/>
              <a:t>course</a:t>
            </a:r>
          </a:p>
          <a:p>
            <a:pPr marL="342900" indent="-342900">
              <a:buFontTx/>
              <a:buChar char="-"/>
            </a:pPr>
            <a:endParaRPr lang="en-US" altLang="en-US" dirty="0"/>
          </a:p>
          <a:p>
            <a:r>
              <a:rPr lang="en-US" altLang="en-US" b="1" dirty="0" smtClean="0"/>
              <a:t>Pilot Course:</a:t>
            </a:r>
            <a:endParaRPr lang="en-US" altLang="en-US" b="1" dirty="0"/>
          </a:p>
          <a:p>
            <a:pPr marL="285750" indent="-285750">
              <a:buFontTx/>
              <a:buChar char="-"/>
            </a:pPr>
            <a:r>
              <a:rPr lang="en-US" altLang="en-US" dirty="0" smtClean="0"/>
              <a:t>25 trainees</a:t>
            </a:r>
          </a:p>
          <a:p>
            <a:pPr marL="285750" indent="-285750">
              <a:buFontTx/>
              <a:buChar char="-"/>
            </a:pPr>
            <a:r>
              <a:rPr lang="en-US" altLang="en-US" dirty="0" smtClean="0"/>
              <a:t>3 days</a:t>
            </a:r>
          </a:p>
          <a:p>
            <a:pPr marL="285750" indent="-285750">
              <a:buFontTx/>
              <a:buChar char="-"/>
            </a:pPr>
            <a:r>
              <a:rPr lang="en-US" altLang="en-US" dirty="0" smtClean="0"/>
              <a:t>March, 2021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8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885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88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8850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88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8850">
              <a:spcBef>
                <a:spcPct val="20000"/>
              </a:spcBef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8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1647B5-F2DF-431D-893C-DA6F9C076A22}" type="slidenum">
              <a:rPr lang="en-US" altLang="en-US" sz="15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5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292963" y="11430"/>
            <a:ext cx="10222637" cy="979170"/>
          </a:xfrm>
        </p:spPr>
        <p:txBody>
          <a:bodyPr>
            <a:norm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altLang="en-US" sz="3200" dirty="0" smtClean="0"/>
              <a:t>Team: WPI + ACS GCI Pharmaceutical Roundtable</a:t>
            </a:r>
            <a:endParaRPr lang="en-US" altLang="en-US" sz="32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846" y="1138555"/>
            <a:ext cx="8458200" cy="571944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000" b="1" i="1" dirty="0" smtClean="0"/>
              <a:t>Roles and Responsibilities</a:t>
            </a:r>
            <a:endParaRPr lang="en-US" altLang="en-US" sz="2000" b="1" i="1" dirty="0"/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en-US" sz="2000" dirty="0"/>
              <a:t>WPI: </a:t>
            </a:r>
            <a:r>
              <a:rPr lang="en-US" altLang="en-US" sz="2000" i="1" dirty="0"/>
              <a:t>education content, lab construction, host pilot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en-US" sz="2000" dirty="0"/>
              <a:t>ACS GCI Roundtable: </a:t>
            </a:r>
            <a:r>
              <a:rPr lang="en-US" altLang="en-US" sz="2000" i="1" dirty="0"/>
              <a:t>develop case studies and iterate on curriculum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2000" i="1" dirty="0"/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2000" i="1" dirty="0" smtClean="0"/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2000" i="1" dirty="0"/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2000" i="1" dirty="0"/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2000" i="1" dirty="0"/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2000" i="1" dirty="0"/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2000" i="1" dirty="0"/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2000" i="1" dirty="0"/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en-US" sz="2000" dirty="0"/>
              <a:t>On Demand Pharmaceuticals: </a:t>
            </a:r>
            <a:r>
              <a:rPr lang="en-US" altLang="en-US" sz="2000" i="1" dirty="0"/>
              <a:t>test stand for flow synthesis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en-US" sz="2000" dirty="0"/>
              <a:t>CONTINUUS: </a:t>
            </a:r>
            <a:r>
              <a:rPr lang="en-US" altLang="en-US" sz="2000" i="1" dirty="0"/>
              <a:t>test stands for unit operations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en-US" sz="2000" dirty="0"/>
              <a:t>Zaiput: </a:t>
            </a:r>
            <a:r>
              <a:rPr lang="en-US" altLang="en-US" sz="2000" i="1" dirty="0"/>
              <a:t>test stand for liquid-liquid extraction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en-US" sz="2000" dirty="0" err="1"/>
              <a:t>MettlerToledo</a:t>
            </a:r>
            <a:r>
              <a:rPr lang="en-US" altLang="en-US" sz="2000" dirty="0"/>
              <a:t>: </a:t>
            </a:r>
            <a:r>
              <a:rPr lang="en-US" altLang="en-US" sz="2000" i="1" dirty="0"/>
              <a:t>test stand for process analytics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2000" i="1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000" b="1" i="1" dirty="0"/>
              <a:t>WPI Content Development: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en-US" sz="2000" i="1" dirty="0"/>
              <a:t>Test stand development for undergraduate lab course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en-US" sz="2000" i="1" dirty="0" smtClean="0"/>
              <a:t>AR </a:t>
            </a:r>
            <a:r>
              <a:rPr lang="en-US" altLang="en-US" sz="2000" i="1" dirty="0"/>
              <a:t>to be </a:t>
            </a:r>
            <a:r>
              <a:rPr lang="en-US" altLang="en-US" sz="2000" i="1" dirty="0" smtClean="0"/>
              <a:t>programmed in collaboration with IMGD </a:t>
            </a:r>
            <a:r>
              <a:rPr lang="en-US" altLang="en-US" sz="2000" i="1" dirty="0"/>
              <a:t>program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004" y="2130490"/>
            <a:ext cx="6553200" cy="19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Development Plan/Timeline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0914" y="1197033"/>
            <a:ext cx="10932886" cy="4979930"/>
          </a:xfrm>
        </p:spPr>
        <p:txBody>
          <a:bodyPr/>
          <a:lstStyle/>
          <a:p>
            <a:pPr>
              <a:defRPr/>
            </a:pPr>
            <a:r>
              <a:rPr lang="en-US" altLang="en-US" sz="2000" i="1" dirty="0"/>
              <a:t>Fall 2019: Finalize contracting</a:t>
            </a:r>
          </a:p>
          <a:p>
            <a:pPr>
              <a:defRPr/>
            </a:pPr>
            <a:r>
              <a:rPr lang="en-US" altLang="en-US" sz="2000" i="1" dirty="0"/>
              <a:t>Spring 2020: Initial content development</a:t>
            </a:r>
          </a:p>
          <a:p>
            <a:pPr lvl="1">
              <a:defRPr/>
            </a:pPr>
            <a:r>
              <a:rPr lang="en-US" altLang="en-US" sz="1500" i="1" dirty="0"/>
              <a:t>Iterate on curriculum (RAPID, ACS GCI, WPI)</a:t>
            </a:r>
          </a:p>
          <a:p>
            <a:pPr lvl="1">
              <a:defRPr/>
            </a:pPr>
            <a:r>
              <a:rPr lang="en-US" altLang="en-US" sz="1500" i="1" dirty="0"/>
              <a:t>Augmented Reality: program 2 modules (e.g. separations + RTDs)</a:t>
            </a:r>
          </a:p>
          <a:p>
            <a:pPr>
              <a:defRPr/>
            </a:pPr>
            <a:r>
              <a:rPr lang="en-US" altLang="en-US" sz="2000" i="1" dirty="0"/>
              <a:t>Summer 2020: Lab development</a:t>
            </a:r>
          </a:p>
          <a:p>
            <a:pPr lvl="1">
              <a:defRPr/>
            </a:pPr>
            <a:r>
              <a:rPr lang="en-US" altLang="en-US" sz="1500" i="1" dirty="0"/>
              <a:t>Construct 4-6 lab test stands</a:t>
            </a:r>
          </a:p>
          <a:p>
            <a:pPr lvl="1">
              <a:defRPr/>
            </a:pPr>
            <a:r>
              <a:rPr lang="en-US" altLang="en-US" sz="1500" i="1" dirty="0"/>
              <a:t>Develop lab write-ups</a:t>
            </a:r>
          </a:p>
          <a:p>
            <a:pPr lvl="1">
              <a:defRPr/>
            </a:pPr>
            <a:r>
              <a:rPr lang="en-US" altLang="en-US" sz="1500" i="1" dirty="0"/>
              <a:t>Record/aggregate/program expert content for AR</a:t>
            </a:r>
          </a:p>
          <a:p>
            <a:pPr>
              <a:defRPr/>
            </a:pPr>
            <a:r>
              <a:rPr lang="en-US" altLang="en-US" sz="2000" i="1" dirty="0"/>
              <a:t>Fall 2020: Course Materials and Lab Testing</a:t>
            </a:r>
          </a:p>
          <a:p>
            <a:pPr lvl="1">
              <a:defRPr/>
            </a:pPr>
            <a:r>
              <a:rPr lang="en-US" altLang="en-US" sz="1500" i="1" dirty="0"/>
              <a:t>Formalize written/lecture materials and review (RAPID, ACS GCI)</a:t>
            </a:r>
          </a:p>
          <a:p>
            <a:pPr>
              <a:defRPr/>
            </a:pPr>
            <a:r>
              <a:rPr lang="en-US" altLang="en-US" sz="2000" i="1" dirty="0"/>
              <a:t>Early 2021: Pilot Course + Evaluations</a:t>
            </a:r>
          </a:p>
          <a:p>
            <a:pPr lvl="1">
              <a:defRPr/>
            </a:pPr>
            <a:r>
              <a:rPr lang="en-US" altLang="en-US" sz="1500" i="1" dirty="0"/>
              <a:t>Pilot ~March 2021</a:t>
            </a:r>
          </a:p>
          <a:p>
            <a:pPr lvl="1">
              <a:defRPr/>
            </a:pPr>
            <a:r>
              <a:rPr lang="en-US" altLang="en-US" sz="1500" i="1" dirty="0"/>
              <a:t>Evaluations: AR interaction data, user surveys, partner surveys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05919" y="4992451"/>
            <a:ext cx="9144000" cy="1753425"/>
            <a:chOff x="1524000" y="5028376"/>
            <a:chExt cx="9144000" cy="1753425"/>
          </a:xfrm>
        </p:grpSpPr>
        <p:sp>
          <p:nvSpPr>
            <p:cNvPr id="6" name="Rectangle 5"/>
            <p:cNvSpPr/>
            <p:nvPr/>
          </p:nvSpPr>
          <p:spPr bwMode="auto">
            <a:xfrm>
              <a:off x="8077200" y="6537325"/>
              <a:ext cx="2590800" cy="244475"/>
            </a:xfrm>
            <a:prstGeom prst="rect">
              <a:avLst/>
            </a:prstGeom>
            <a:solidFill>
              <a:srgbClr val="5F912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8850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smtClean="0"/>
                <a:t>2021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524000" y="6537323"/>
              <a:ext cx="1905000" cy="244476"/>
            </a:xfrm>
            <a:prstGeom prst="rect">
              <a:avLst/>
            </a:prstGeom>
            <a:solidFill>
              <a:srgbClr val="C2E49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8850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smtClean="0"/>
                <a:t>2019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429000" y="6537326"/>
              <a:ext cx="4648200" cy="244475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8850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smtClean="0">
                  <a:latin typeface="Arial" pitchFamily="34" charset="0"/>
                </a:rPr>
                <a:t>2020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8661559">
              <a:off x="1513980" y="5934526"/>
              <a:ext cx="109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Awarded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8661559">
              <a:off x="2423738" y="5923288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8661559">
              <a:off x="3291874" y="5836219"/>
              <a:ext cx="1159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Industry </a:t>
              </a:r>
            </a:p>
            <a:p>
              <a:r>
                <a:rPr lang="en-US" dirty="0"/>
                <a:t>    Survey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8661559">
              <a:off x="4146263" y="585555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Curriculum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8661559">
              <a:off x="4754325" y="5692661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 Storyboard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8661559">
              <a:off x="6334141" y="5735165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 Program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8661559">
              <a:off x="5467689" y="5735165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Lab Modules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8661559">
              <a:off x="7103565" y="5747868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SOPs + </a:t>
              </a:r>
              <a:br>
                <a:rPr lang="en-US" dirty="0"/>
              </a:br>
              <a:r>
                <a:rPr lang="en-US" dirty="0"/>
                <a:t>    testing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8661559">
              <a:off x="8385988" y="594810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Pilot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8661559">
              <a:off x="8702205" y="5711483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Evaluations</a:t>
              </a: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>
              <a:off x="2025347" y="6387401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2895600" y="6392538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3657600" y="6400800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4648200" y="6400800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334000" y="6400800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6019800" y="6400800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6858000" y="6400800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467600" y="6400800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8534400" y="6400800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8991600" y="6400800"/>
              <a:ext cx="0" cy="160662"/>
            </a:xfrm>
            <a:prstGeom prst="line">
              <a:avLst/>
            </a:prstGeom>
            <a:noFill/>
            <a:ln w="57150" cap="flat" cmpd="sng" algn="ctr">
              <a:solidFill>
                <a:srgbClr val="023B5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6837944" y="3539069"/>
            <a:ext cx="4987956" cy="1510603"/>
            <a:chOff x="3145462" y="4731111"/>
            <a:chExt cx="6417638" cy="1943583"/>
          </a:xfrm>
        </p:grpSpPr>
        <p:pic>
          <p:nvPicPr>
            <p:cNvPr id="30" name="Picture 2" descr="Image result for zaipu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462" y="4985013"/>
              <a:ext cx="3152775" cy="1269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zaipu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00" y="4985013"/>
              <a:ext cx="2971800" cy="1689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151298" y="6275601"/>
              <a:ext cx="1313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CONCEPT</a:t>
              </a:r>
            </a:p>
          </p:txBody>
        </p:sp>
        <p:sp>
          <p:nvSpPr>
            <p:cNvPr id="33" name="Right Arrow 32"/>
            <p:cNvSpPr/>
            <p:nvPr/>
          </p:nvSpPr>
          <p:spPr bwMode="auto">
            <a:xfrm>
              <a:off x="6298236" y="5508862"/>
              <a:ext cx="483565" cy="609600"/>
            </a:xfrm>
            <a:prstGeom prst="rightArrow">
              <a:avLst/>
            </a:prstGeom>
            <a:solidFill>
              <a:srgbClr val="5F912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680" tIns="47840" rIns="95680" bIns="47840" numCol="1" rtlCol="0" anchor="t" anchorCtr="0" compatLnSpc="1">
              <a:prstTxWarp prst="textNoShape">
                <a:avLst/>
              </a:prstTxWarp>
            </a:bodyPr>
            <a:lstStyle/>
            <a:p>
              <a:pPr marL="360363" indent="-360363" defTabSz="958850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lang="en-US" sz="2100">
                <a:latin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91301" y="6207552"/>
              <a:ext cx="1599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 STAND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06860" y="4731111"/>
              <a:ext cx="11576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source: Zaiput</a:t>
              </a:r>
            </a:p>
          </p:txBody>
        </p:sp>
      </p:grpSp>
      <p:pic>
        <p:nvPicPr>
          <p:cNvPr id="36" name="Grafik 12" descr="C:\Users\xdmp\AppData\Local\Microsoft\Windows\Temporary Internet Files\Content.Outlook\H7X7QQ0H\IMG_20181204_12461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140" y="1451847"/>
            <a:ext cx="2263140" cy="1350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1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608A-479A-4960-8281-F51F82CFAEF7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4587" y="1169202"/>
            <a:ext cx="5138058" cy="497993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What is Augmented Reality?</a:t>
            </a:r>
          </a:p>
          <a:p>
            <a:pPr marL="285750" indent="-285750"/>
            <a:r>
              <a:rPr lang="en-US" dirty="0" smtClean="0"/>
              <a:t>Virtual reality transposes you into a completely virtual environment.</a:t>
            </a:r>
          </a:p>
          <a:p>
            <a:pPr marL="285750" indent="-285750"/>
            <a:r>
              <a:rPr lang="en-US" i="1" dirty="0" smtClean="0"/>
              <a:t>Augmented </a:t>
            </a:r>
            <a:r>
              <a:rPr lang="en-US" dirty="0" smtClean="0"/>
              <a:t>reality superimposes the virtual environment atop your actual environment, making it interactive.</a:t>
            </a:r>
          </a:p>
          <a:p>
            <a:endParaRPr lang="en-US" dirty="0"/>
          </a:p>
        </p:txBody>
      </p:sp>
      <p:pic>
        <p:nvPicPr>
          <p:cNvPr id="5122" name="Picture 2" descr="Image result for microsoft holol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89" y="1698172"/>
            <a:ext cx="6461597" cy="430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icrosoft holole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1" y="4978173"/>
            <a:ext cx="3341914" cy="187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6944" y="600800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Source: microsoft.com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795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7F7F7F"/>
      </a:accent1>
      <a:accent2>
        <a:srgbClr val="FEACAC"/>
      </a:accent2>
      <a:accent3>
        <a:srgbClr val="FF0000"/>
      </a:accent3>
      <a:accent4>
        <a:srgbClr val="0000FF"/>
      </a:accent4>
      <a:accent5>
        <a:srgbClr val="009900"/>
      </a:accent5>
      <a:accent6>
        <a:srgbClr val="9900F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24006</TotalTime>
  <Words>1405</Words>
  <Application>Microsoft Office PowerPoint</Application>
  <PresentationFormat>Widescreen</PresentationFormat>
  <Paragraphs>299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Roboto</vt:lpstr>
      <vt:lpstr>Times New Roman</vt:lpstr>
      <vt:lpstr>Wingdings</vt:lpstr>
      <vt:lpstr>Office Theme</vt:lpstr>
      <vt:lpstr>Fundamentals of Batch to Continuous Process Conversion in Specialty and API Chemistries</vt:lpstr>
      <vt:lpstr>Summer 2020 Plan</vt:lpstr>
      <vt:lpstr>What is RAPID?</vt:lpstr>
      <vt:lpstr>Our Proposal</vt:lpstr>
      <vt:lpstr>Goal Statement</vt:lpstr>
      <vt:lpstr>Project Overview</vt:lpstr>
      <vt:lpstr>Team: WPI + ACS GCI Pharmaceutical Roundtable</vt:lpstr>
      <vt:lpstr>Course Development Plan/Timeline</vt:lpstr>
      <vt:lpstr>Augmented Reality</vt:lpstr>
      <vt:lpstr>Augmented Reality</vt:lpstr>
      <vt:lpstr>Inclusion in Undergraduate Education</vt:lpstr>
      <vt:lpstr>Preliminary Curriculum Outline</vt:lpstr>
      <vt:lpstr>Facilities and Course Location</vt:lpstr>
      <vt:lpstr>Pharmaceutical Roundtable</vt:lpstr>
      <vt:lpstr>Questions?</vt:lpstr>
      <vt:lpstr>Contractual Commitments</vt:lpstr>
      <vt:lpstr>What is RAPID?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Teixeira</dc:creator>
  <cp:lastModifiedBy>Teixeira, Andrew R</cp:lastModifiedBy>
  <cp:revision>465</cp:revision>
  <dcterms:created xsi:type="dcterms:W3CDTF">2015-11-10T21:05:28Z</dcterms:created>
  <dcterms:modified xsi:type="dcterms:W3CDTF">2020-05-22T12:22:08Z</dcterms:modified>
</cp:coreProperties>
</file>